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60" r:id="rId3"/>
    <p:sldId id="259" r:id="rId4"/>
    <p:sldId id="261" r:id="rId5"/>
    <p:sldId id="262" r:id="rId6"/>
    <p:sldId id="263" r:id="rId7"/>
    <p:sldId id="268" r:id="rId8"/>
    <p:sldId id="264" r:id="rId9"/>
    <p:sldId id="266" r:id="rId10"/>
    <p:sldId id="267" r:id="rId11"/>
    <p:sldId id="270" r:id="rId12"/>
    <p:sldId id="271" r:id="rId13"/>
    <p:sldId id="272" r:id="rId14"/>
    <p:sldId id="269" r:id="rId15"/>
    <p:sldId id="275" r:id="rId16"/>
    <p:sldId id="284" r:id="rId17"/>
    <p:sldId id="277" r:id="rId18"/>
    <p:sldId id="280" r:id="rId19"/>
    <p:sldId id="278" r:id="rId20"/>
    <p:sldId id="279" r:id="rId21"/>
    <p:sldId id="281" r:id="rId22"/>
    <p:sldId id="283" r:id="rId23"/>
    <p:sldId id="287" r:id="rId24"/>
    <p:sldId id="288" r:id="rId25"/>
    <p:sldId id="290" r:id="rId26"/>
    <p:sldId id="289" r:id="rId27"/>
    <p:sldId id="274" r:id="rId28"/>
    <p:sldId id="282" r:id="rId29"/>
    <p:sldId id="285" r:id="rId30"/>
    <p:sldId id="291" r:id="rId31"/>
  </p:sldIdLst>
  <p:sldSz cx="9144000" cy="5143500" type="screen16x9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4"/>
    <a:srgbClr val="FF9E4A"/>
    <a:srgbClr val="AF8CCE"/>
    <a:srgbClr val="5698C7"/>
    <a:srgbClr val="E15D5D"/>
    <a:srgbClr val="5FB760"/>
    <a:srgbClr val="FFF88B"/>
    <a:srgbClr val="FFFC00"/>
    <a:srgbClr val="04C9FD"/>
    <a:srgbClr val="007C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17" autoAdjust="0"/>
    <p:restoredTop sz="73169" autoAdjust="0"/>
  </p:normalViewPr>
  <p:slideViewPr>
    <p:cSldViewPr snapToObjects="1">
      <p:cViewPr>
        <p:scale>
          <a:sx n="131" d="100"/>
          <a:sy n="131" d="100"/>
        </p:scale>
        <p:origin x="1256" y="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8152"/>
    </p:cViewPr>
  </p:outlineViewPr>
  <p:notesTextViewPr>
    <p:cViewPr>
      <p:scale>
        <a:sx n="155" d="100"/>
        <a:sy n="155" d="100"/>
      </p:scale>
      <p:origin x="0" y="0"/>
    </p:cViewPr>
  </p:notesTextViewPr>
  <p:notesViewPr>
    <p:cSldViewPr snapToObjects="1">
      <p:cViewPr varScale="1">
        <p:scale>
          <a:sx n="111" d="100"/>
          <a:sy n="111" d="100"/>
        </p:scale>
        <p:origin x="397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D2962E43-8C42-F843-9AB9-923A07105D9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90500" y="387350"/>
            <a:ext cx="54038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000" tIns="0" rIns="0" bIns="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474BE112-841D-7049-97D7-FCCB4634F75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90500" y="8567738"/>
            <a:ext cx="13303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2FD815CE-718D-5145-9D9C-828ED27554A2}" type="datetime4">
              <a:rPr lang="de-DE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0180" name="Rectangle 4">
            <a:extLst>
              <a:ext uri="{FF2B5EF4-FFF2-40B4-BE49-F238E27FC236}">
                <a16:creationId xmlns:a16="http://schemas.microsoft.com/office/drawing/2014/main" id="{9798A707-83AD-4645-9914-50AE153558F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520825" y="8567738"/>
            <a:ext cx="44640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50181" name="Rectangle 5">
            <a:extLst>
              <a:ext uri="{FF2B5EF4-FFF2-40B4-BE49-F238E27FC236}">
                <a16:creationId xmlns:a16="http://schemas.microsoft.com/office/drawing/2014/main" id="{03264B8E-81BC-3C4F-9F1F-9F051DE8E51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999163" y="8567738"/>
            <a:ext cx="6699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A2111DDC-5738-6240-9BC8-BE2EAA899EED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pic>
        <p:nvPicPr>
          <p:cNvPr id="4102" name="Picture 6" descr="tud_logo">
            <a:extLst>
              <a:ext uri="{FF2B5EF4-FFF2-40B4-BE49-F238E27FC236}">
                <a16:creationId xmlns:a16="http://schemas.microsoft.com/office/drawing/2014/main" id="{C4061A13-32AA-7D44-A45A-FB8CF4BA7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400" y="360363"/>
            <a:ext cx="92868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>
            <a:extLst>
              <a:ext uri="{FF2B5EF4-FFF2-40B4-BE49-F238E27FC236}">
                <a16:creationId xmlns:a16="http://schemas.microsoft.com/office/drawing/2014/main" id="{4C46E4E0-627D-084B-BDD7-A37D578A3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4104" name="Line 8">
            <a:extLst>
              <a:ext uri="{FF2B5EF4-FFF2-40B4-BE49-F238E27FC236}">
                <a16:creationId xmlns:a16="http://schemas.microsoft.com/office/drawing/2014/main" id="{89D67985-ED62-0841-8466-B8D44479DD16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5" name="Line 9">
            <a:extLst>
              <a:ext uri="{FF2B5EF4-FFF2-40B4-BE49-F238E27FC236}">
                <a16:creationId xmlns:a16="http://schemas.microsoft.com/office/drawing/2014/main" id="{5F962B1B-55D2-9A49-BFE6-F824AB951DC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49630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6" name="Line 10">
            <a:extLst>
              <a:ext uri="{FF2B5EF4-FFF2-40B4-BE49-F238E27FC236}">
                <a16:creationId xmlns:a16="http://schemas.microsoft.com/office/drawing/2014/main" id="{52D67E2C-5222-2548-8A45-6A1A58733FDA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777875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3.png>
</file>

<file path=ppt/media/image14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3" descr="tud_logo">
            <a:extLst>
              <a:ext uri="{FF2B5EF4-FFF2-40B4-BE49-F238E27FC236}">
                <a16:creationId xmlns:a16="http://schemas.microsoft.com/office/drawing/2014/main" id="{D5E1A798-6E1A-2247-B041-418B2CE93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463" y="360363"/>
            <a:ext cx="935037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Rectangle 3">
            <a:extLst>
              <a:ext uri="{FF2B5EF4-FFF2-40B4-BE49-F238E27FC236}">
                <a16:creationId xmlns:a16="http://schemas.microsoft.com/office/drawing/2014/main" id="{44203464-6761-3B47-9DF2-BA6C41AAB6E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188913" y="8685213"/>
            <a:ext cx="16192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835097CE-7E4D-DC4F-B292-E903E1038541}" type="datetime4">
              <a:rPr lang="de-DE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653E1E8-A612-F24C-94A8-CA654C09885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8975" y="923925"/>
            <a:ext cx="5461000" cy="30718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D6D74C82-E6EE-DD4F-A035-91E91079B6A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90500" y="4284663"/>
            <a:ext cx="6477000" cy="428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5ABBE32D-F95A-AE44-AC4A-E03B9DD848E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808163" y="8685213"/>
            <a:ext cx="41052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520E3949-D32C-5B43-9F97-A43E84BDC9B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13438" y="8685213"/>
            <a:ext cx="9429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ts val="1300"/>
              </a:lnSpc>
              <a:defRPr sz="1000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4104" name="Rectangle 8">
            <a:extLst>
              <a:ext uri="{FF2B5EF4-FFF2-40B4-BE49-F238E27FC236}">
                <a16:creationId xmlns:a16="http://schemas.microsoft.com/office/drawing/2014/main" id="{3A92E92B-D82D-DF43-AA9B-B0B2D821A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387350"/>
            <a:ext cx="540385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lnSpc>
                <a:spcPts val="1300"/>
              </a:lnSpc>
              <a:defRPr/>
            </a:pPr>
            <a:endParaRPr lang="de-DE" altLang="de-DE" sz="1000" b="1">
              <a:latin typeface="Stafford" pitchFamily="2" charset="0"/>
            </a:endParaRPr>
          </a:p>
        </p:txBody>
      </p:sp>
      <p:sp>
        <p:nvSpPr>
          <p:cNvPr id="4105" name="Rectangle 9">
            <a:extLst>
              <a:ext uri="{FF2B5EF4-FFF2-40B4-BE49-F238E27FC236}">
                <a16:creationId xmlns:a16="http://schemas.microsoft.com/office/drawing/2014/main" id="{C138FC74-539D-2443-91E1-CEDB47C050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3082" name="Line 10">
            <a:extLst>
              <a:ext uri="{FF2B5EF4-FFF2-40B4-BE49-F238E27FC236}">
                <a16:creationId xmlns:a16="http://schemas.microsoft.com/office/drawing/2014/main" id="{FDDE9A99-63DE-F64B-81C0-2101183706E5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3" name="Line 11">
            <a:extLst>
              <a:ext uri="{FF2B5EF4-FFF2-40B4-BE49-F238E27FC236}">
                <a16:creationId xmlns:a16="http://schemas.microsoft.com/office/drawing/2014/main" id="{ACB6476C-DFA7-8347-BEFB-F2ADF10B2BC1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78105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4" name="Line 12">
            <a:extLst>
              <a:ext uri="{FF2B5EF4-FFF2-40B4-BE49-F238E27FC236}">
                <a16:creationId xmlns:a16="http://schemas.microsoft.com/office/drawing/2014/main" id="{8D7C7F98-6B23-2244-8127-1B7124874B84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685213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5" name="Line 14">
            <a:extLst>
              <a:ext uri="{FF2B5EF4-FFF2-40B4-BE49-F238E27FC236}">
                <a16:creationId xmlns:a16="http://schemas.microsoft.com/office/drawing/2014/main" id="{BE29C9B2-9092-B744-87E2-24C13E5F3C13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4103688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1pPr>
    <a:lvl2pPr marL="4572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2pPr>
    <a:lvl3pPr marL="9144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3pPr>
    <a:lvl4pPr marL="13716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4pPr>
    <a:lvl5pPr marL="18288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Introductional</a:t>
            </a:r>
            <a:r>
              <a:rPr lang="en-US" dirty="0"/>
              <a:t> Example: </a:t>
            </a:r>
          </a:p>
          <a:p>
            <a:r>
              <a:rPr lang="en-US" dirty="0"/>
              <a:t> - Leaving Home in the Morning</a:t>
            </a:r>
          </a:p>
          <a:p>
            <a:r>
              <a:rPr lang="en-US" dirty="0"/>
              <a:t> - Having a VOIP call, other live applications</a:t>
            </a:r>
          </a:p>
          <a:p>
            <a:r>
              <a:rPr lang="en-US" dirty="0"/>
              <a:t> - Wi-Fi connection is lost</a:t>
            </a:r>
          </a:p>
          <a:p>
            <a:r>
              <a:rPr lang="en-US" dirty="0"/>
              <a:t> - Stallings in the Applications, Buffering; even triggers User-Interactions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050212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Atmospheric pressure: </a:t>
            </a:r>
            <a:r>
              <a:rPr lang="en-US" i="1" dirty="0"/>
              <a:t>delta;</a:t>
            </a:r>
            <a:r>
              <a:rPr lang="en-US" dirty="0"/>
              <a:t> Linear acceleration: </a:t>
            </a:r>
            <a:r>
              <a:rPr lang="en-US" i="1" dirty="0"/>
              <a:t>delta;</a:t>
            </a:r>
            <a:r>
              <a:rPr lang="en-US" dirty="0"/>
              <a:t> Step counter: </a:t>
            </a:r>
            <a:r>
              <a:rPr lang="en-US" i="1" dirty="0"/>
              <a:t>delta</a:t>
            </a:r>
            <a:r>
              <a:rPr lang="en-US" dirty="0"/>
              <a:t>, Power: </a:t>
            </a:r>
            <a:r>
              <a:rPr lang="en-US" i="1" dirty="0"/>
              <a:t>is charging</a:t>
            </a:r>
            <a:r>
              <a:rPr lang="en-US" dirty="0"/>
              <a:t>, Gravity: </a:t>
            </a:r>
            <a:r>
              <a:rPr lang="en-US" i="1" dirty="0"/>
              <a:t>z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Wi-Fi: </a:t>
            </a:r>
            <a:r>
              <a:rPr lang="en-US" i="1" dirty="0"/>
              <a:t>frequency</a:t>
            </a:r>
            <a:r>
              <a:rPr lang="en-US" dirty="0"/>
              <a:t>, </a:t>
            </a:r>
            <a:r>
              <a:rPr lang="en-US" i="1" dirty="0"/>
              <a:t>speed</a:t>
            </a:r>
            <a:r>
              <a:rPr lang="en-US" dirty="0"/>
              <a:t>, </a:t>
            </a:r>
            <a:r>
              <a:rPr lang="en-US" i="1" dirty="0"/>
              <a:t>RSSI</a:t>
            </a:r>
            <a:r>
              <a:rPr lang="en-US" dirty="0"/>
              <a:t>. (8 x 60 = 480 features)</a:t>
            </a:r>
          </a:p>
          <a:p>
            <a:endParaRPr lang="en-US" dirty="0"/>
          </a:p>
          <a:p>
            <a:r>
              <a:rPr lang="en-US" dirty="0"/>
              <a:t>Reduces: through extensive experiments we found most useful features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92590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-457200"/>
            <a:r>
              <a:rPr lang="en-US" kern="0" dirty="0"/>
              <a:t>Random Forest: Baseline, fast, </a:t>
            </a:r>
            <a:r>
              <a:rPr lang="en-US" kern="0" dirty="0" err="1"/>
              <a:t>goto</a:t>
            </a:r>
            <a:r>
              <a:rPr lang="en-US" kern="0" dirty="0"/>
              <a:t> ML for simple tasks for many applications</a:t>
            </a:r>
          </a:p>
          <a:p>
            <a:pPr marL="457200" lvl="1" indent="-457200"/>
            <a:endParaRPr lang="en-US" kern="0" dirty="0"/>
          </a:p>
          <a:p>
            <a:pPr marL="457200" lvl="1" indent="-457200"/>
            <a:r>
              <a:rPr lang="en-US" kern="0" dirty="0"/>
              <a:t>Example: Random Data Split, </a:t>
            </a:r>
            <a:r>
              <a:rPr lang="en-US" i="1" kern="0" dirty="0"/>
              <a:t>Reduced Feature Vector</a:t>
            </a:r>
          </a:p>
          <a:p>
            <a:pPr marL="457200" lvl="1" indent="-457200"/>
            <a:r>
              <a:rPr lang="en-US" kern="0" dirty="0"/>
              <a:t>High loss recall (0.98), rather low loss precision (0.86)</a:t>
            </a:r>
          </a:p>
          <a:p>
            <a:pPr marL="457200" lvl="1" indent="-457200"/>
            <a:r>
              <a:rPr lang="en-US" kern="0" dirty="0"/>
              <a:t>Most losses are predicted, but there are a lot of unnecessary handovers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02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Proposed Networks defined by experiments</a:t>
            </a:r>
          </a:p>
          <a:p>
            <a:r>
              <a:rPr lang="en-US" dirty="0"/>
              <a:t>3 different Networks shown here</a:t>
            </a:r>
          </a:p>
          <a:p>
            <a:r>
              <a:rPr lang="en-US" dirty="0"/>
              <a:t>Efficiency vs.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10553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  <a:p>
            <a:r>
              <a:rPr lang="en-US" dirty="0"/>
              <a:t>User-based split also evaluated, available in paper</a:t>
            </a:r>
          </a:p>
          <a:p>
            <a:endParaRPr lang="en-US" dirty="0"/>
          </a:p>
          <a:p>
            <a:r>
              <a:rPr lang="en-US" dirty="0"/>
              <a:t>=&gt; ARTUR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813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Sensons</a:t>
            </a:r>
            <a:r>
              <a:rPr lang="en-US" dirty="0"/>
              <a:t> as in the previous example</a:t>
            </a:r>
          </a:p>
          <a:p>
            <a:r>
              <a:rPr lang="en-US" dirty="0" err="1"/>
              <a:t>p_start</a:t>
            </a:r>
            <a:r>
              <a:rPr lang="en-US" dirty="0"/>
              <a:t>: start of classification (observation window filled)</a:t>
            </a:r>
          </a:p>
          <a:p>
            <a:r>
              <a:rPr lang="en-US" dirty="0" err="1"/>
              <a:t>p_end</a:t>
            </a:r>
            <a:r>
              <a:rPr lang="en-US" dirty="0"/>
              <a:t>: end of classification (no Wi-Fi connection, as reported from OS)</a:t>
            </a:r>
          </a:p>
          <a:p>
            <a:r>
              <a:rPr lang="en-US" dirty="0"/>
              <a:t>loss: the actual Wi-Fi connection loss, computed from shifting RSSI, and applying threshold</a:t>
            </a:r>
          </a:p>
          <a:p>
            <a:r>
              <a:rPr lang="en-US" dirty="0"/>
              <a:t>Ground truth: 0 if in the next 15 seconds the loss occurs</a:t>
            </a:r>
          </a:p>
          <a:p>
            <a:endParaRPr lang="en-US" dirty="0"/>
          </a:p>
          <a:p>
            <a:r>
              <a:rPr lang="en-US" dirty="0"/>
              <a:t>No correlation a single factor and the Ground Truth</a:t>
            </a:r>
          </a:p>
          <a:p>
            <a:r>
              <a:rPr lang="en-US" dirty="0"/>
              <a:t>- p_1: early loss prediction</a:t>
            </a:r>
          </a:p>
          <a:p>
            <a:r>
              <a:rPr lang="en-US" dirty="0"/>
              <a:t>- p_2: perfect prediction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957115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eval, we built android app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Parts: on device model exec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Video player as use case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using </a:t>
            </a:r>
            <a:r>
              <a:rPr lang="en-US" dirty="0" err="1"/>
              <a:t>mptcp</a:t>
            </a: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model exec: </a:t>
            </a:r>
            <a:r>
              <a:rPr lang="en-US" dirty="0" err="1"/>
              <a:t>transpile</a:t>
            </a:r>
            <a:r>
              <a:rPr lang="en-US" dirty="0"/>
              <a:t> trained models to native Java code using common tools and custom code generator for data processing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 err="1"/>
              <a:t>Transpiled</a:t>
            </a:r>
            <a:r>
              <a:rPr lang="en-US" dirty="0"/>
              <a:t> to </a:t>
            </a:r>
            <a:r>
              <a:rPr lang="en-US" dirty="0" err="1"/>
              <a:t>dalvik</a:t>
            </a:r>
            <a:r>
              <a:rPr lang="en-US" dirty="0"/>
              <a:t> byte code for fast execution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897791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Video player using </a:t>
            </a:r>
            <a:r>
              <a:rPr lang="en-US" dirty="0" err="1"/>
              <a:t>dash.js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through config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Metrics: #stalls, stall duration, bitrate (</a:t>
            </a:r>
            <a:r>
              <a:rPr lang="en-US" dirty="0" err="1"/>
              <a:t>ie</a:t>
            </a:r>
            <a:r>
              <a:rPr lang="en-US" dirty="0"/>
              <a:t> quality), adaptations, buffer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Which movie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94735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are handovers are implemented: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Compiled </a:t>
            </a:r>
            <a:r>
              <a:rPr lang="en-US" dirty="0" err="1"/>
              <a:t>mptcp</a:t>
            </a:r>
            <a:r>
              <a:rPr lang="en-US" dirty="0"/>
              <a:t> kernel to android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Based on prediction, toggled </a:t>
            </a:r>
            <a:r>
              <a:rPr lang="en-US" dirty="0" err="1"/>
              <a:t>lte</a:t>
            </a:r>
            <a:r>
              <a:rPr lang="en-US" dirty="0"/>
              <a:t> state between cellular data on and off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Multipath control app observed state </a:t>
            </a:r>
            <a:r>
              <a:rPr lang="en-US" dirty="0" err="1"/>
              <a:t>andadjusted</a:t>
            </a:r>
            <a:r>
              <a:rPr lang="en-US" dirty="0"/>
              <a:t> default routes accordingly -&gt; also, prevents </a:t>
            </a:r>
            <a:r>
              <a:rPr lang="en-US" dirty="0" err="1"/>
              <a:t>wifi</a:t>
            </a:r>
            <a:r>
              <a:rPr lang="en-US" dirty="0"/>
              <a:t> turning off if LTE enabled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Summary: if predicted </a:t>
            </a:r>
            <a:r>
              <a:rPr lang="en-US" dirty="0" err="1"/>
              <a:t>wifi</a:t>
            </a:r>
            <a:r>
              <a:rPr lang="en-US" dirty="0"/>
              <a:t> drop, turn on data over </a:t>
            </a:r>
            <a:r>
              <a:rPr lang="en-US" dirty="0" err="1"/>
              <a:t>lte</a:t>
            </a:r>
            <a:r>
              <a:rPr lang="en-US" dirty="0"/>
              <a:t> and let </a:t>
            </a:r>
            <a:r>
              <a:rPr lang="en-US" dirty="0" err="1"/>
              <a:t>mptcp</a:t>
            </a:r>
            <a:r>
              <a:rPr lang="en-US" dirty="0"/>
              <a:t> handle the handover.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Server config: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Redundant scheduler: send all data on all </a:t>
            </a:r>
            <a:r>
              <a:rPr lang="en-US" dirty="0" err="1"/>
              <a:t>subflows</a:t>
            </a:r>
            <a:r>
              <a:rPr lang="en-US" dirty="0"/>
              <a:t> -&gt; get as much data as possible for the best video </a:t>
            </a:r>
            <a:r>
              <a:rPr lang="en-US"/>
              <a:t>quality possible.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Fullmesh</a:t>
            </a:r>
            <a:r>
              <a:rPr lang="en-US" dirty="0"/>
              <a:t> path manager: set up </a:t>
            </a:r>
            <a:r>
              <a:rPr lang="en-US" dirty="0" err="1"/>
              <a:t>subflows</a:t>
            </a:r>
            <a:r>
              <a:rPr lang="en-US" dirty="0"/>
              <a:t> on all interfaces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87600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Four scenarios (show on map):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Leaving office -&gt; the main scenario, just lose </a:t>
            </a:r>
            <a:r>
              <a:rPr lang="en-US" dirty="0" err="1"/>
              <a:t>wifi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Visiting colleague -&gt; similar scenario, but </a:t>
            </a:r>
            <a:r>
              <a:rPr lang="en-US" dirty="0" err="1"/>
              <a:t>wifi</a:t>
            </a:r>
            <a:r>
              <a:rPr lang="en-US" dirty="0"/>
              <a:t> won’t drop -&gt; see, if we trigger false positives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Staircase -&gt; still in </a:t>
            </a:r>
            <a:r>
              <a:rPr lang="en-US" dirty="0" err="1"/>
              <a:t>wifi</a:t>
            </a:r>
            <a:r>
              <a:rPr lang="en-US" dirty="0"/>
              <a:t>, but quality is too bad -&gt; we want also handovers here! </a:t>
            </a:r>
            <a:r>
              <a:rPr lang="en-US" dirty="0">
                <a:sym typeface="Wingdings" pitchFamily="2" charset="2"/>
              </a:rPr>
              <a:t> Also use more sensors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Wifi</a:t>
            </a:r>
            <a:r>
              <a:rPr lang="en-US" dirty="0"/>
              <a:t> roaming -&gt; university building, hop from ap to ap, how does our prediction handle this?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Three connectivity modes: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How does stock android perform?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MPTCP only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Our approach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err="1"/>
              <a:t>Everythin</a:t>
            </a:r>
            <a:r>
              <a:rPr lang="en-US" dirty="0"/>
              <a:t> built on nexus 5 using Android 4.4.2 due to kernel restrictions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87747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this point we want to show you a demo, but we have a problem.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get the picture from the phone to the screen, we need a wireless connection, because we have to move.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the goal is to lose the wireless connection, which is contradictory.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we have found a way to show you our approach in action. -&gt; click link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44709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Multiple Radio Access Technologies – Wi-Fi / Cellular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Different Characteristics in Availability, 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Energy and Economical perspectives (e.g. Data Plans)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dirty="0"/>
              <a:t>Handover Scenarios are common during Workday: Home - Car - Office - Park - …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Smartphones are not ready to perform handovers efficiently.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1290932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Recorded video showing scenario 1: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Left: stock android, right: our approach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Upper part: video, lower part: </a:t>
            </a:r>
            <a:r>
              <a:rPr lang="en-US" dirty="0" err="1"/>
              <a:t>vizualisation</a:t>
            </a:r>
            <a:r>
              <a:rPr lang="en-US" dirty="0"/>
              <a:t> of our prediction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1: we won’t lose </a:t>
            </a:r>
            <a:r>
              <a:rPr lang="en-US" dirty="0" err="1"/>
              <a:t>wifi</a:t>
            </a:r>
            <a:r>
              <a:rPr lang="en-US" dirty="0"/>
              <a:t>, 0: we will lose </a:t>
            </a:r>
            <a:r>
              <a:rPr lang="en-US" dirty="0" err="1"/>
              <a:t>wifi</a:t>
            </a:r>
            <a:r>
              <a:rPr lang="en-US" dirty="0"/>
              <a:t> within next 15 seconds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Threshold: 50%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Y-axes not fixed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the experiment by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the beginning, the prediction yields more than 90%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After </a:t>
            </a:r>
            <a:r>
              <a:rPr lang="en-US" dirty="0" err="1"/>
              <a:t>aroung</a:t>
            </a:r>
            <a:r>
              <a:rPr lang="en-US" dirty="0"/>
              <a:t> 10-15 meters, our prediction suggests to enable </a:t>
            </a:r>
            <a:r>
              <a:rPr lang="en-US" dirty="0" err="1"/>
              <a:t>mptcp</a:t>
            </a:r>
            <a:r>
              <a:rPr lang="en-US" dirty="0"/>
              <a:t> on the left and triggers the handover on the right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you can see that the routes are changed, and network properties are adjusted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left, you can see, that the video is stalling -&gt; even though the </a:t>
            </a:r>
            <a:r>
              <a:rPr lang="en-US" dirty="0" err="1"/>
              <a:t>wifi</a:t>
            </a:r>
            <a:r>
              <a:rPr lang="en-US" dirty="0"/>
              <a:t> indicator is showing, that we still are connected to the ap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the video is still playing.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STOP!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214866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Tables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show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stall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duration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adapt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., time in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highest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tranferred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lte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1: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Stock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worst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with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3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and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no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However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uses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than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2: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 negative effects in situations, where do not lose </a:t>
            </a:r>
            <a:r>
              <a:rPr lang="en-US" dirty="0" err="1"/>
              <a:t>wifi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3: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again bad, with 3 stalls even if the </a:t>
            </a:r>
            <a:r>
              <a:rPr lang="en-US" dirty="0" err="1"/>
              <a:t>wifi</a:t>
            </a:r>
            <a:r>
              <a:rPr lang="en-US" dirty="0"/>
              <a:t> is not lost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Again, </a:t>
            </a:r>
            <a:r>
              <a:rPr lang="en-US" dirty="0" err="1"/>
              <a:t>mptcp</a:t>
            </a:r>
            <a:r>
              <a:rPr lang="en-US" dirty="0"/>
              <a:t> and seamless no stalls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about half of </a:t>
            </a:r>
            <a:r>
              <a:rPr lang="en-US" dirty="0" err="1"/>
              <a:t>lte</a:t>
            </a:r>
            <a:r>
              <a:rPr lang="en-US" dirty="0"/>
              <a:t> usage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4: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very bad, only 53% of time in highest quality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way (quality, </a:t>
            </a:r>
            <a:r>
              <a:rPr lang="en-US" dirty="0" err="1"/>
              <a:t>lte</a:t>
            </a:r>
            <a:r>
              <a:rPr lang="en-US" dirty="0"/>
              <a:t> usage) better than.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Data usage important!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This shows: we can avoid the handover gap while maintaining high video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162519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with 4!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 combined, grouped by scenario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: the higher, the better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 the first three scenarios as good as </a:t>
            </a:r>
            <a:r>
              <a:rPr lang="en-US" dirty="0" err="1"/>
              <a:t>mptcp</a:t>
            </a:r>
            <a:r>
              <a:rPr lang="en-US" dirty="0"/>
              <a:t> (but with significantly less </a:t>
            </a:r>
            <a:r>
              <a:rPr lang="en-US" dirty="0" err="1"/>
              <a:t>lte</a:t>
            </a:r>
            <a:r>
              <a:rPr lang="en-US" dirty="0"/>
              <a:t> usage)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Scenario 4: seamless not so good due to the fact, that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blished</a:t>
            </a:r>
            <a:r>
              <a:rPr lang="en-US" dirty="0"/>
              <a:t> </a:t>
            </a:r>
            <a:r>
              <a:rPr lang="en-US" dirty="0" err="1"/>
              <a:t>lte</a:t>
            </a:r>
            <a:r>
              <a:rPr lang="en-US" dirty="0"/>
              <a:t> connections are dismantled even </a:t>
            </a:r>
            <a:r>
              <a:rPr lang="en-US" dirty="0" err="1"/>
              <a:t>befor</a:t>
            </a:r>
            <a:r>
              <a:rPr lang="en-US" dirty="0"/>
              <a:t> complete setup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Additionally </a:t>
            </a:r>
            <a:r>
              <a:rPr lang="en-US" dirty="0" err="1"/>
              <a:t>lte</a:t>
            </a:r>
            <a:r>
              <a:rPr lang="en-US" dirty="0"/>
              <a:t> within core of building not so good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Could be handled in future work: use more contextual sensors, predict </a:t>
            </a:r>
            <a:r>
              <a:rPr lang="en-US" dirty="0" err="1"/>
              <a:t>wifi</a:t>
            </a:r>
            <a:r>
              <a:rPr lang="en-US" dirty="0"/>
              <a:t> regain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166166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through points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755627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Go through points (first point: link back to </a:t>
            </a:r>
            <a:r>
              <a:rPr lang="en-US" dirty="0" err="1"/>
              <a:t>scneraio</a:t>
            </a:r>
            <a:r>
              <a:rPr lang="en-US" dirty="0"/>
              <a:t> 4, last point: link to prior work like multi modal CEP)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264059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Homeage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All data available</a:t>
            </a:r>
          </a:p>
          <a:p>
            <a:pPr marL="171450" indent="-171450">
              <a:buFontTx/>
              <a:buChar char="-"/>
            </a:pPr>
            <a:r>
              <a:rPr lang="en-US" dirty="0"/>
              <a:t>Docker containers including </a:t>
            </a:r>
            <a:r>
              <a:rPr lang="en-US" dirty="0" err="1"/>
              <a:t>jupyter</a:t>
            </a:r>
            <a:r>
              <a:rPr lang="en-US" dirty="0"/>
              <a:t> notebook for reproducing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Guides for building it yourself for further research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546171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906523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419276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7322601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29648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Operating System decides when a Wi-Fi connection is bad</a:t>
            </a:r>
          </a:p>
          <a:p>
            <a:r>
              <a:rPr lang="en-US" dirty="0"/>
              <a:t>- Applications gets no further notice and has to deal with that</a:t>
            </a:r>
          </a:p>
          <a:p>
            <a:endParaRPr lang="en-US" dirty="0"/>
          </a:p>
          <a:p>
            <a:r>
              <a:rPr lang="en-US" dirty="0"/>
              <a:t>Multipath-TCP to the rescue</a:t>
            </a:r>
          </a:p>
          <a:p>
            <a:r>
              <a:rPr lang="en-US" dirty="0"/>
              <a:t>- Multiple </a:t>
            </a:r>
            <a:r>
              <a:rPr lang="en-US" dirty="0" err="1"/>
              <a:t>subflows</a:t>
            </a:r>
            <a:r>
              <a:rPr lang="en-US" dirty="0"/>
              <a:t>, fast migration</a:t>
            </a:r>
          </a:p>
          <a:p>
            <a:r>
              <a:rPr lang="en-US" dirty="0"/>
              <a:t>- But: All interfaces have to be in an active mode, and </a:t>
            </a:r>
            <a:r>
              <a:rPr lang="en-US" dirty="0" err="1"/>
              <a:t>subflows</a:t>
            </a:r>
            <a:r>
              <a:rPr lang="en-US" dirty="0"/>
              <a:t> have to be enabled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03814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Wifi</a:t>
            </a:r>
            <a:r>
              <a:rPr lang="en-US" dirty="0"/>
              <a:t>: 1800 </a:t>
            </a:r>
            <a:r>
              <a:rPr lang="en-US" dirty="0" err="1"/>
              <a:t>mW</a:t>
            </a:r>
            <a:r>
              <a:rPr lang="en-US" dirty="0"/>
              <a:t> (145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r>
              <a:rPr lang="en-US" dirty="0"/>
              <a:t>LTE: increase 18.9% 2300 (143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First 60: </a:t>
            </a:r>
            <a:r>
              <a:rPr lang="en-US" dirty="0" err="1"/>
              <a:t>pred</a:t>
            </a:r>
            <a:r>
              <a:rPr lang="en-US" dirty="0"/>
              <a:t> + </a:t>
            </a:r>
            <a:r>
              <a:rPr lang="en-US" dirty="0" err="1"/>
              <a:t>wifi</a:t>
            </a:r>
            <a:r>
              <a:rPr lang="en-US" dirty="0"/>
              <a:t> + </a:t>
            </a:r>
            <a:r>
              <a:rPr lang="en-US" dirty="0" err="1"/>
              <a:t>lte</a:t>
            </a:r>
            <a:r>
              <a:rPr lang="en-US" dirty="0"/>
              <a:t>: 2800 </a:t>
            </a:r>
            <a:r>
              <a:rPr lang="en-US" dirty="0" err="1"/>
              <a:t>mW</a:t>
            </a:r>
            <a:r>
              <a:rPr lang="en-US" dirty="0"/>
              <a:t> 22% higher than </a:t>
            </a:r>
            <a:r>
              <a:rPr lang="en-US" dirty="0" err="1"/>
              <a:t>mptcp</a:t>
            </a:r>
            <a:r>
              <a:rPr lang="en-US" dirty="0"/>
              <a:t>.</a:t>
            </a:r>
          </a:p>
          <a:p>
            <a:r>
              <a:rPr lang="en-US" dirty="0" err="1"/>
              <a:t>Pstart</a:t>
            </a:r>
            <a:r>
              <a:rPr lang="en-US" dirty="0"/>
              <a:t>: transition -&gt; </a:t>
            </a:r>
            <a:r>
              <a:rPr lang="en-US" dirty="0" err="1"/>
              <a:t>lte</a:t>
            </a:r>
            <a:r>
              <a:rPr lang="en-US" dirty="0"/>
              <a:t> off, routing table</a:t>
            </a:r>
          </a:p>
          <a:p>
            <a:r>
              <a:rPr lang="en-US" dirty="0" err="1"/>
              <a:t>Ptr</a:t>
            </a:r>
            <a:r>
              <a:rPr lang="en-US" dirty="0"/>
              <a:t>: 2400 mw (5% more than </a:t>
            </a:r>
            <a:r>
              <a:rPr lang="en-US" dirty="0" err="1"/>
              <a:t>mptcp</a:t>
            </a:r>
            <a:r>
              <a:rPr lang="en-US" dirty="0"/>
              <a:t> only)</a:t>
            </a:r>
          </a:p>
          <a:p>
            <a:r>
              <a:rPr lang="en-US" dirty="0"/>
              <a:t>Average: 15% more to retain high </a:t>
            </a:r>
            <a:r>
              <a:rPr lang="en-US" dirty="0" err="1"/>
              <a:t>QoE</a:t>
            </a:r>
            <a:r>
              <a:rPr lang="en-US" dirty="0"/>
              <a:t> (2600 mw)</a:t>
            </a:r>
          </a:p>
          <a:p>
            <a:endParaRPr lang="en-US" dirty="0"/>
          </a:p>
          <a:p>
            <a:r>
              <a:rPr lang="en-US" dirty="0"/>
              <a:t>If taken nexus 5: 30 minutes less video playback (4.5 to </a:t>
            </a:r>
            <a:r>
              <a:rPr lang="en-US"/>
              <a:t>4 hours)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61038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3058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possible sensor readings are taken</a:t>
            </a:r>
          </a:p>
          <a:p>
            <a:r>
              <a:rPr lang="en-US" dirty="0"/>
              <a:t>Collection of sensor readings across different </a:t>
            </a:r>
            <a:r>
              <a:rPr lang="en-US" dirty="0" err="1"/>
              <a:t>useers</a:t>
            </a:r>
            <a:endParaRPr lang="en-US" dirty="0"/>
          </a:p>
          <a:p>
            <a:r>
              <a:rPr lang="en-US" dirty="0"/>
              <a:t>Features are selected using expert knowledge</a:t>
            </a:r>
          </a:p>
          <a:p>
            <a:r>
              <a:rPr lang="en-US" dirty="0"/>
              <a:t>  Our approach to prediction </a:t>
            </a:r>
          </a:p>
          <a:p>
            <a:r>
              <a:rPr lang="en-US" dirty="0"/>
              <a:t>Machine Learning to implement the prediction</a:t>
            </a:r>
          </a:p>
          <a:p>
            <a:r>
              <a:rPr lang="en-US" dirty="0"/>
              <a:t>Model evaluation to select the best available models.</a:t>
            </a:r>
          </a:p>
          <a:p>
            <a:r>
              <a:rPr lang="en-US" dirty="0"/>
              <a:t>Online Prediction</a:t>
            </a:r>
          </a:p>
          <a:p>
            <a:r>
              <a:rPr lang="en-US" dirty="0"/>
              <a:t>   and Experimental Evaluation using </a:t>
            </a:r>
            <a:r>
              <a:rPr lang="en-US" dirty="0" err="1"/>
              <a:t>QoE</a:t>
            </a:r>
            <a:r>
              <a:rPr lang="en-US" dirty="0"/>
              <a:t> mechanisms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36044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Motion – user movement</a:t>
            </a:r>
          </a:p>
          <a:p>
            <a:r>
              <a:rPr lang="en-US" dirty="0"/>
              <a:t> - Orientation – in the pocket or laying on table</a:t>
            </a:r>
          </a:p>
          <a:p>
            <a:r>
              <a:rPr lang="en-US" dirty="0"/>
              <a:t> - Power State - is the phone charging?</a:t>
            </a:r>
          </a:p>
          <a:p>
            <a:r>
              <a:rPr lang="en-US" dirty="0"/>
              <a:t> - Magnetic Field - non-radical changes, e.g. in the car</a:t>
            </a:r>
          </a:p>
          <a:p>
            <a:r>
              <a:rPr lang="en-US" dirty="0"/>
              <a:t> - Atmospheric Pressure - Up to centimeter-wise height measurements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50046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Sensors: </a:t>
            </a:r>
          </a:p>
          <a:p>
            <a:r>
              <a:rPr lang="en-US" dirty="0"/>
              <a:t> - RSSI and PHY speed, of </a:t>
            </a:r>
            <a:r>
              <a:rPr lang="en-US" dirty="0" err="1"/>
              <a:t>WiFiData</a:t>
            </a:r>
            <a:r>
              <a:rPr lang="en-US" dirty="0"/>
              <a:t> API</a:t>
            </a:r>
          </a:p>
          <a:p>
            <a:r>
              <a:rPr lang="en-US" dirty="0"/>
              <a:t> - Pressure: 100 – 120 sec: significant change -&gt; staircase</a:t>
            </a:r>
          </a:p>
          <a:p>
            <a:r>
              <a:rPr lang="en-US" dirty="0"/>
              <a:t> - Acceleration: Movement is ongoing</a:t>
            </a:r>
          </a:p>
          <a:p>
            <a:r>
              <a:rPr lang="en-US" dirty="0"/>
              <a:t> - Steps per second: User is walking, </a:t>
            </a:r>
            <a:r>
              <a:rPr lang="en-US" dirty="0" err="1"/>
              <a:t>variing</a:t>
            </a:r>
            <a:r>
              <a:rPr lang="en-US" dirty="0"/>
              <a:t> sample rate</a:t>
            </a:r>
          </a:p>
          <a:p>
            <a:r>
              <a:rPr lang="en-US" dirty="0"/>
              <a:t> - Gravity: e.g. 20 – 30 sec: laying flat on the table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r>
              <a:rPr lang="en-US" dirty="0"/>
              <a:t> - pressure t=100 – 120 -&gt; changing floors or ventilation?</a:t>
            </a:r>
          </a:p>
          <a:p>
            <a:r>
              <a:rPr lang="en-US" dirty="0"/>
              <a:t> - step counter -&gt; changing floors!</a:t>
            </a:r>
          </a:p>
          <a:p>
            <a:endParaRPr lang="en-US" dirty="0"/>
          </a:p>
          <a:p>
            <a:r>
              <a:rPr lang="en-US" dirty="0"/>
              <a:t>Come back to that later…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48516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User-based split: testing how good the network is able to generalize across users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5985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predict?</a:t>
            </a:r>
          </a:p>
          <a:p>
            <a:r>
              <a:rPr lang="en-US" dirty="0"/>
              <a:t> - Example sensors here, no real data</a:t>
            </a:r>
          </a:p>
          <a:p>
            <a:r>
              <a:rPr lang="en-US" dirty="0"/>
              <a:t> - Observation Window: use all the samples</a:t>
            </a:r>
          </a:p>
          <a:p>
            <a:r>
              <a:rPr lang="en-US" dirty="0"/>
              <a:t> - Prediction window: aggregate the status over 15 seconds</a:t>
            </a:r>
          </a:p>
          <a:p>
            <a:r>
              <a:rPr lang="en-US" dirty="0"/>
              <a:t> - 15 seconds: connect LTE, build up </a:t>
            </a:r>
            <a:r>
              <a:rPr lang="en-US" dirty="0" err="1"/>
              <a:t>subflows</a:t>
            </a:r>
            <a:r>
              <a:rPr lang="en-US" dirty="0"/>
              <a:t>, user mobility (average time to leave Wi-Fi)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358884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B6429AB1-D0D0-2140-A563-92C4B9517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284163"/>
            <a:ext cx="8786812" cy="1566862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>
              <a:defRPr/>
            </a:pPr>
            <a:endParaRPr lang="de-DE" altLang="de-DE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A8FEE52-5E5E-E24A-BCF3-52D2F1AA4B6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9388" y="155575"/>
            <a:ext cx="8786812" cy="109538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dirty="0">
              <a:cs typeface="Tahoma" pitchFamily="34" charset="0"/>
            </a:endParaRPr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2FCDAA9C-E141-3E4A-9B53-773746C60A7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1851025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" name="Line 15">
            <a:extLst>
              <a:ext uri="{FF2B5EF4-FFF2-40B4-BE49-F238E27FC236}">
                <a16:creationId xmlns:a16="http://schemas.microsoft.com/office/drawing/2014/main" id="{3A04AD1E-5F91-E046-8549-BD37BFB2BE2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" name="Line 14">
            <a:extLst>
              <a:ext uri="{FF2B5EF4-FFF2-40B4-BE49-F238E27FC236}">
                <a16:creationId xmlns:a16="http://schemas.microsoft.com/office/drawing/2014/main" id="{5FED3C33-9AE6-6746-B225-6C3A6DE64DB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85750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9" name="Grafik 17">
            <a:extLst>
              <a:ext uri="{FF2B5EF4-FFF2-40B4-BE49-F238E27FC236}">
                <a16:creationId xmlns:a16="http://schemas.microsoft.com/office/drawing/2014/main" id="{365F7BFD-14C8-9D47-BB8B-B5A0CBFCA69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rafik 18">
            <a:extLst>
              <a:ext uri="{FF2B5EF4-FFF2-40B4-BE49-F238E27FC236}">
                <a16:creationId xmlns:a16="http://schemas.microsoft.com/office/drawing/2014/main" id="{646A13C0-76AC-CC4C-A95C-173E83A2C90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0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51520" y="1095623"/>
            <a:ext cx="6840760" cy="708422"/>
          </a:xfrm>
        </p:spPr>
        <p:txBody>
          <a:bodyPr tIns="0" bIns="0"/>
          <a:lstStyle>
            <a:lvl1pPr marL="0" indent="0">
              <a:spcBef>
                <a:spcPct val="0"/>
              </a:spcBef>
              <a:buFont typeface="Wingdings" pitchFamily="2" charset="2"/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>
          <a:xfrm>
            <a:off x="270898" y="375294"/>
            <a:ext cx="6821383" cy="628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BC309D70-FE7E-C64D-99B6-B510B4EF3B26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  <p:extLst>
      <p:ext uri="{BB962C8B-B14F-4D97-AF65-F5344CB8AC3E}">
        <p14:creationId xmlns:p14="http://schemas.microsoft.com/office/powerpoint/2010/main" val="270798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500" y="366712"/>
            <a:ext cx="6821383" cy="62865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1"/>
          </p:nvPr>
        </p:nvSpPr>
        <p:spPr>
          <a:xfrm>
            <a:off x="180490" y="1185474"/>
            <a:ext cx="8783998" cy="3359957"/>
          </a:xfrm>
        </p:spPr>
        <p:txBody>
          <a:bodyPr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01732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3" y="3305177"/>
            <a:ext cx="8784975" cy="1021557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513" y="2180035"/>
            <a:ext cx="8784975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46291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122" y="366712"/>
            <a:ext cx="6821383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81121" y="1194198"/>
            <a:ext cx="435722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half" idx="10"/>
          </p:nvPr>
        </p:nvSpPr>
        <p:spPr>
          <a:xfrm>
            <a:off x="4663618" y="1194198"/>
            <a:ext cx="430087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17287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79514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0"/>
          </p:nvPr>
        </p:nvSpPr>
        <p:spPr>
          <a:xfrm>
            <a:off x="3131840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Inhaltsplatzhalter 2"/>
          <p:cNvSpPr>
            <a:spLocks noGrp="1"/>
          </p:cNvSpPr>
          <p:nvPr>
            <p:ph sz="half" idx="12"/>
          </p:nvPr>
        </p:nvSpPr>
        <p:spPr>
          <a:xfrm>
            <a:off x="6084168" y="1194197"/>
            <a:ext cx="288032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1167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714421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100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19872" y="1184707"/>
            <a:ext cx="5544616" cy="343058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512" y="1184707"/>
            <a:ext cx="3147109" cy="343058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179512" y="366712"/>
            <a:ext cx="6840000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36966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1185555"/>
            <a:ext cx="5486400" cy="233305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67875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rafik 8">
            <a:extLst>
              <a:ext uri="{FF2B5EF4-FFF2-40B4-BE49-F238E27FC236}">
                <a16:creationId xmlns:a16="http://schemas.microsoft.com/office/drawing/2014/main" id="{5E87DF7D-DB2B-3A40-B86E-FF5553D2A9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3">
            <a:extLst>
              <a:ext uri="{FF2B5EF4-FFF2-40B4-BE49-F238E27FC236}">
                <a16:creationId xmlns:a16="http://schemas.microsoft.com/office/drawing/2014/main" id="{8026AA56-9AD1-7E43-A962-596E33D6C7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565150"/>
            <a:ext cx="8713787" cy="811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28" name="Rectangle 2">
            <a:extLst>
              <a:ext uri="{FF2B5EF4-FFF2-40B4-BE49-F238E27FC236}">
                <a16:creationId xmlns:a16="http://schemas.microsoft.com/office/drawing/2014/main" id="{A4EC2FB5-2035-B24E-B5AC-CA563D7BAC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77800" y="385763"/>
            <a:ext cx="7131050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9" name="Rectangle 3">
            <a:extLst>
              <a:ext uri="{FF2B5EF4-FFF2-40B4-BE49-F238E27FC236}">
                <a16:creationId xmlns:a16="http://schemas.microsoft.com/office/drawing/2014/main" id="{35A088D7-2BD4-AB4F-AD82-CB64E95B86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79388" y="1203325"/>
            <a:ext cx="8786812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BCB4691E-1428-4548-97B6-6B6FEB0429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166688"/>
            <a:ext cx="8786812" cy="107950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31" name="Line 14">
            <a:extLst>
              <a:ext uri="{FF2B5EF4-FFF2-40B4-BE49-F238E27FC236}">
                <a16:creationId xmlns:a16="http://schemas.microsoft.com/office/drawing/2014/main" id="{36B0772C-107D-E644-BB5A-80972E1708B0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1106488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Line 14">
            <a:extLst>
              <a:ext uri="{FF2B5EF4-FFF2-40B4-BE49-F238E27FC236}">
                <a16:creationId xmlns:a16="http://schemas.microsoft.com/office/drawing/2014/main" id="{FF774C4E-0DFF-7F4F-AEBF-E77EE97ACDD1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96863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4" name="Line 15">
            <a:extLst>
              <a:ext uri="{FF2B5EF4-FFF2-40B4-BE49-F238E27FC236}">
                <a16:creationId xmlns:a16="http://schemas.microsoft.com/office/drawing/2014/main" id="{FFD3D60B-8192-8040-B5FE-30D79821D74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35" name="Grafik 10">
            <a:extLst>
              <a:ext uri="{FF2B5EF4-FFF2-40B4-BE49-F238E27FC236}">
                <a16:creationId xmlns:a16="http://schemas.microsoft.com/office/drawing/2014/main" id="{E4B9BAF4-ED03-0440-B639-AD3331A05A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A9617CFF-8580-3A49-AFAB-A3C657319492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n-lt"/>
          <a:ea typeface="+mj-ea"/>
          <a:cs typeface="Tahoma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defRPr sz="200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179388" indent="-177800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Tahoma" pitchFamily="34" charset="0"/>
        </a:defRPr>
      </a:lvl2pPr>
      <a:lvl3pPr marL="538163" indent="-187325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>
          <a:solidFill>
            <a:schemeClr val="tx1"/>
          </a:solidFill>
          <a:latin typeface="+mn-lt"/>
          <a:cs typeface="Tahoma" pitchFamily="34" charset="0"/>
        </a:defRPr>
      </a:lvl3pPr>
      <a:lvl4pPr marL="717550" indent="-17303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4pPr>
      <a:lvl5pPr marL="908050" indent="-188913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5pPr>
      <a:lvl6pPr marL="13652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orange.blender.or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ultipath-tcp.org/pmwiki.php/Users/Android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github.com/umr-ds/seamcon-mptcpconto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0CFLk82s6s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mr-ds.github.io/seamcon/" TargetMode="External"/><Relationship Id="rId5" Type="http://schemas.openxmlformats.org/officeDocument/2006/relationships/image" Target="../media/image18.emf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76B25365-BCC5-C440-93AB-5FE83ED1F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2160" y="1980826"/>
            <a:ext cx="2483768" cy="27344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E3BAB2C-B214-254D-B8E9-B1E2FD5627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072" y="2080060"/>
            <a:ext cx="1333380" cy="253595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AAAD0B6-68FC-B842-9E14-E72E7FB8AFBB}"/>
              </a:ext>
            </a:extLst>
          </p:cNvPr>
          <p:cNvSpPr txBox="1"/>
          <p:nvPr/>
        </p:nvSpPr>
        <p:spPr>
          <a:xfrm>
            <a:off x="2411760" y="2978705"/>
            <a:ext cx="3312368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u="sng" dirty="0"/>
              <a:t>Jonas Höchst</a:t>
            </a:r>
            <a:r>
              <a:rPr lang="de-DE" sz="1400" dirty="0"/>
              <a:t>, </a:t>
            </a:r>
            <a:r>
              <a:rPr lang="de-DE" sz="1400" u="sng" dirty="0"/>
              <a:t>Artur Sterz</a:t>
            </a:r>
            <a:r>
              <a:rPr lang="de-DE" sz="1400" dirty="0"/>
              <a:t>,</a:t>
            </a:r>
          </a:p>
          <a:p>
            <a:r>
              <a:rPr lang="de-DE" sz="1400" dirty="0"/>
              <a:t>Alexander </a:t>
            </a:r>
            <a:r>
              <a:rPr lang="de-DE" sz="1400" dirty="0" err="1"/>
              <a:t>Frömmgen</a:t>
            </a:r>
            <a:r>
              <a:rPr lang="de-DE" sz="1400" dirty="0"/>
              <a:t>, Denny </a:t>
            </a:r>
            <a:r>
              <a:rPr lang="de-DE" sz="1400" dirty="0" err="1"/>
              <a:t>Stohr</a:t>
            </a:r>
            <a:r>
              <a:rPr lang="de-DE" sz="1400" dirty="0"/>
              <a:t>,</a:t>
            </a:r>
          </a:p>
          <a:p>
            <a:r>
              <a:rPr lang="de-DE" sz="1400" dirty="0"/>
              <a:t>Ralf Steinmetz, Bernd </a:t>
            </a:r>
            <a:r>
              <a:rPr lang="de-DE" sz="1400" dirty="0" err="1"/>
              <a:t>Freisleben</a:t>
            </a:r>
            <a:endParaRPr lang="de-DE" sz="1400" dirty="0"/>
          </a:p>
          <a:p>
            <a:endParaRPr lang="de-DE" sz="1400" dirty="0"/>
          </a:p>
          <a:p>
            <a:r>
              <a:rPr lang="de-DE" sz="1000" dirty="0"/>
              <a:t>TU Darmstadt </a:t>
            </a:r>
            <a:r>
              <a:rPr lang="de-DE" sz="1000" dirty="0" err="1"/>
              <a:t>and</a:t>
            </a:r>
            <a:r>
              <a:rPr lang="de-DE" sz="1000" dirty="0"/>
              <a:t> Philipps-Universität Marburg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B0D3EFF-25E3-F044-BDEF-AB7B55C3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898" y="375294"/>
            <a:ext cx="7325438" cy="1332360"/>
          </a:xfrm>
        </p:spPr>
        <p:txBody>
          <a:bodyPr/>
          <a:lstStyle/>
          <a:p>
            <a:br>
              <a:rPr lang="en-US" altLang="de-DE" sz="2300" dirty="0"/>
            </a:br>
            <a:r>
              <a:rPr lang="en-US" altLang="de-DE" sz="2300" dirty="0"/>
              <a:t>Learning Wi-Fi Connection Loss Predictions for Seamless Vertical Handovers Using Multipath TCP</a:t>
            </a:r>
            <a:br>
              <a:rPr lang="en-US" altLang="de-DE" sz="2300" dirty="0"/>
            </a:br>
            <a:endParaRPr lang="en-US" sz="2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Input Vectors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402500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i="1" dirty="0"/>
              <a:t>Full Feature Vector</a:t>
            </a:r>
            <a:endParaRPr lang="en-US" dirty="0"/>
          </a:p>
          <a:p>
            <a:pPr marL="815975" lvl="2" indent="-457200"/>
            <a:r>
              <a:rPr lang="en-US" dirty="0"/>
              <a:t>All 25 available sensors, 25 x 60 = 1500 features</a:t>
            </a:r>
          </a:p>
          <a:p>
            <a:pPr marL="457200" lvl="1" indent="-457200"/>
            <a:r>
              <a:rPr lang="en-US" i="1" dirty="0"/>
              <a:t>Reduced Feature Vector</a:t>
            </a:r>
          </a:p>
          <a:p>
            <a:pPr marL="815975" lvl="2" indent="-457200"/>
            <a:r>
              <a:rPr lang="en-US" dirty="0"/>
              <a:t>Atmospheric pressure, linear acceleration, power,</a:t>
            </a:r>
            <a:br>
              <a:rPr lang="en-US" dirty="0"/>
            </a:br>
            <a:r>
              <a:rPr lang="en-US" dirty="0"/>
              <a:t>step counter, gravity, Wi-Fi (frequency, speed, RSSI)</a:t>
            </a:r>
            <a:br>
              <a:rPr lang="en-US" dirty="0"/>
            </a:br>
            <a:r>
              <a:rPr lang="en-US" dirty="0"/>
              <a:t>8 x 60 = 480 features</a:t>
            </a:r>
          </a:p>
          <a:p>
            <a:pPr marL="457200" lvl="1" indent="-457200"/>
            <a:r>
              <a:rPr lang="en-US" dirty="0"/>
              <a:t>Ground Truth</a:t>
            </a:r>
          </a:p>
          <a:p>
            <a:pPr marL="815975" lvl="2" indent="-457200"/>
            <a:r>
              <a:rPr lang="en-US" dirty="0"/>
              <a:t>Wi-Fi RSSI &gt; -70 dBm, shifted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8FE68498-F150-9D47-A462-33D62DE5A18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5225750A-D13D-0042-998F-C3114CF352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49" t="53115" r="3392" b="1118"/>
          <a:stretch/>
        </p:blipFill>
        <p:spPr bwMode="auto">
          <a:xfrm>
            <a:off x="8324850" y="2076450"/>
            <a:ext cx="56197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4206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Random Forest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667450" cy="882220"/>
          </a:xfrm>
        </p:spPr>
        <p:txBody>
          <a:bodyPr/>
          <a:lstStyle/>
          <a:p>
            <a:pPr marL="457200" lvl="1" indent="-457200"/>
            <a:r>
              <a:rPr lang="en-US" dirty="0"/>
              <a:t>Requires equally distributed samples:</a:t>
            </a:r>
            <a:br>
              <a:rPr lang="en-US" dirty="0"/>
            </a:br>
            <a:r>
              <a:rPr lang="en-US" dirty="0"/>
              <a:t>down-sampling, 10 random trees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0CF4E2F-5D46-274F-8735-18EC04ABA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211710"/>
            <a:ext cx="5430111" cy="1800200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89EC5015-B0A0-6742-BD6D-BFD1224F5D2B}"/>
              </a:ext>
            </a:extLst>
          </p:cNvPr>
          <p:cNvSpPr txBox="1">
            <a:spLocks/>
          </p:cNvSpPr>
          <p:nvPr/>
        </p:nvSpPr>
        <p:spPr bwMode="auto">
          <a:xfrm>
            <a:off x="1656165" y="4227934"/>
            <a:ext cx="5831670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1" indent="0" algn="ctr">
              <a:buNone/>
            </a:pPr>
            <a:r>
              <a:rPr lang="en-US" kern="0" dirty="0"/>
              <a:t>Table: Random Data Split, Reduced Feature Vector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E07B9465-7C76-6E46-9CFB-40A40ED03DB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Inhaltsplatzhalter 9">
            <a:extLst>
              <a:ext uri="{FF2B5EF4-FFF2-40B4-BE49-F238E27FC236}">
                <a16:creationId xmlns:a16="http://schemas.microsoft.com/office/drawing/2014/main" id="{C5532AF9-C27E-0546-B779-B9546DC219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3" t="53115" r="35694" b="1118"/>
          <a:stretch/>
        </p:blipFill>
        <p:spPr bwMode="auto">
          <a:xfrm>
            <a:off x="7639050" y="2076450"/>
            <a:ext cx="51752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5929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Neural Networks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6522406" cy="3402500"/>
          </a:xfrm>
        </p:spPr>
        <p:txBody>
          <a:bodyPr/>
          <a:lstStyle/>
          <a:p>
            <a:pPr marL="457200" lvl="1" indent="-457200"/>
            <a:r>
              <a:rPr lang="en-US" dirty="0"/>
              <a:t>Input Layer: up to 1500 neurons, depending on feature vector</a:t>
            </a:r>
          </a:p>
          <a:p>
            <a:pPr marL="457200" lvl="1" indent="-457200"/>
            <a:r>
              <a:rPr lang="en-US" dirty="0"/>
              <a:t>Hidden Layers in different configurations:</a:t>
            </a:r>
          </a:p>
          <a:p>
            <a:pPr marL="815975" lvl="2" indent="-457200"/>
            <a:r>
              <a:rPr lang="en-US" dirty="0"/>
              <a:t>NN 1: 1 hidden layer of </a:t>
            </a:r>
            <a:r>
              <a:rPr lang="en-US" i="1" dirty="0"/>
              <a:t>(100)</a:t>
            </a:r>
            <a:r>
              <a:rPr lang="en-US" dirty="0"/>
              <a:t> neurons</a:t>
            </a:r>
          </a:p>
          <a:p>
            <a:pPr marL="815975" lvl="2" indent="-457200"/>
            <a:r>
              <a:rPr lang="en-US" dirty="0"/>
              <a:t>NN 2: 3 hidden layers of </a:t>
            </a:r>
            <a:r>
              <a:rPr lang="en-US" i="1" dirty="0"/>
              <a:t>(300, 200, 100) </a:t>
            </a:r>
          </a:p>
          <a:p>
            <a:pPr marL="815975" lvl="2" indent="-457200"/>
            <a:r>
              <a:rPr lang="en-US" dirty="0"/>
              <a:t>NN 3: 5 hidden layers of </a:t>
            </a:r>
            <a:r>
              <a:rPr lang="en-US" i="1" dirty="0"/>
              <a:t>(400, 400, 400, 400, 400) </a:t>
            </a:r>
          </a:p>
          <a:p>
            <a:pPr marL="457200" lvl="1" indent="-457200"/>
            <a:r>
              <a:rPr lang="en-US" dirty="0"/>
              <a:t>Output Layer: 1 neuron, indicating loss probability</a:t>
            </a:r>
          </a:p>
          <a:p>
            <a:pPr marL="0" lvl="1" indent="0">
              <a:buNone/>
            </a:pPr>
            <a:endParaRPr lang="en-US" dirty="0"/>
          </a:p>
          <a:p>
            <a:pPr marL="815975" lvl="2" indent="-457200"/>
            <a:endParaRPr lang="en-US" dirty="0"/>
          </a:p>
        </p:txBody>
      </p:sp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75914A78-F631-254F-A897-02098CECF6C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8503BBA1-EF11-9C49-B0EC-CDB84539E4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3" t="53115" r="35694" b="1118"/>
          <a:stretch/>
        </p:blipFill>
        <p:spPr bwMode="auto">
          <a:xfrm>
            <a:off x="7639050" y="2076450"/>
            <a:ext cx="51752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584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Random Data Split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65E1C6-5289-0F4E-9394-D46D675E5F6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313243" y="4154580"/>
            <a:ext cx="6522406" cy="421276"/>
          </a:xfrm>
        </p:spPr>
        <p:txBody>
          <a:bodyPr/>
          <a:lstStyle/>
          <a:p>
            <a:r>
              <a:rPr lang="en-US" dirty="0"/>
              <a:t>Table: Reduced Feature Vector, Random Data Split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79ADF29-71B3-164D-9387-3F30067AB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90" y="1654143"/>
            <a:ext cx="5808726" cy="1925719"/>
          </a:xfrm>
          <a:prstGeom prst="rect">
            <a:avLst/>
          </a:prstGeom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94E3FAC8-47D0-9B4B-8690-A860C36F685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5EC5C440-32BE-BD44-9647-3C5C467886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8551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Example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17142D1-1A3B-CE4C-8F64-18F1F651E7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68" y="1119188"/>
            <a:ext cx="5472607" cy="3648405"/>
          </a:xfrm>
          <a:prstGeom prst="rect">
            <a:avLst/>
          </a:prstGeom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EBCA32E-8997-C343-B7A0-ACC2B98C994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DE10BFE-DEAE-5144-AF42-D487F313A4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1243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7E6476-241C-0143-AB1B-72300D88E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69785" y="1183272"/>
            <a:ext cx="1799221" cy="342193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Mobile Application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BFAFC66-413E-9042-8E83-56E04C4B6AB3}"/>
              </a:ext>
            </a:extLst>
          </p:cNvPr>
          <p:cNvSpPr txBox="1"/>
          <p:nvPr/>
        </p:nvSpPr>
        <p:spPr>
          <a:xfrm>
            <a:off x="683568" y="1558073"/>
            <a:ext cx="3024336" cy="2430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de-DE" dirty="0"/>
              <a:t>On-Device Model </a:t>
            </a:r>
            <a:r>
              <a:rPr lang="de-DE" dirty="0" err="1"/>
              <a:t>Execution</a:t>
            </a:r>
            <a:endParaRPr lang="de-DE" dirty="0"/>
          </a:p>
          <a:p>
            <a:pPr algn="ctr">
              <a:lnSpc>
                <a:spcPct val="300000"/>
              </a:lnSpc>
            </a:pPr>
            <a:r>
              <a:rPr lang="de-DE" dirty="0" err="1"/>
              <a:t>DASH.js</a:t>
            </a:r>
            <a:r>
              <a:rPr lang="de-DE" dirty="0"/>
              <a:t> Video Playback</a:t>
            </a:r>
          </a:p>
          <a:p>
            <a:pPr algn="ctr">
              <a:lnSpc>
                <a:spcPct val="300000"/>
              </a:lnSpc>
            </a:pPr>
            <a:r>
              <a:rPr lang="de-DE" dirty="0"/>
              <a:t>MPTCP </a:t>
            </a:r>
            <a:r>
              <a:rPr lang="de-DE" dirty="0" err="1"/>
              <a:t>Handovers</a:t>
            </a:r>
            <a:endParaRPr lang="de-DE" dirty="0"/>
          </a:p>
        </p:txBody>
      </p:sp>
      <p:pic>
        <p:nvPicPr>
          <p:cNvPr id="11" name="Inhaltsplatzhalter 9">
            <a:extLst>
              <a:ext uri="{FF2B5EF4-FFF2-40B4-BE49-F238E27FC236}">
                <a16:creationId xmlns:a16="http://schemas.microsoft.com/office/drawing/2014/main" id="{E462C98E-2EF7-1D4B-A8C0-8B6636EFC18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Inhaltsplatzhalter 9">
            <a:extLst>
              <a:ext uri="{FF2B5EF4-FFF2-40B4-BE49-F238E27FC236}">
                <a16:creationId xmlns:a16="http://schemas.microsoft.com/office/drawing/2014/main" id="{67FC5342-5CCD-C640-A0E3-23FF738EE1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0531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</a:t>
            </a:r>
            <a:r>
              <a:rPr lang="en-US" dirty="0" err="1"/>
              <a:t>DASH.js</a:t>
            </a:r>
            <a:r>
              <a:rPr lang="en-US" dirty="0"/>
              <a:t> Video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Dynamic Adaptive Streaming over HTTP(s)</a:t>
            </a:r>
          </a:p>
          <a:p>
            <a:pPr marL="701675" lvl="2" indent="-342900"/>
            <a:r>
              <a:rPr lang="en-US" dirty="0"/>
              <a:t>Configuration: BOLA adaptation algorithm, 10 s buffer</a:t>
            </a:r>
          </a:p>
          <a:p>
            <a:pPr marL="701675" lvl="2" indent="-342900"/>
            <a:r>
              <a:rPr lang="en-US" dirty="0"/>
              <a:t>H.264 video, AAC audio</a:t>
            </a:r>
          </a:p>
          <a:p>
            <a:pPr marL="701675" lvl="2" indent="-342900"/>
            <a:r>
              <a:rPr lang="en-US" dirty="0"/>
              <a:t>Segments of 2 seconds</a:t>
            </a:r>
          </a:p>
          <a:p>
            <a:pPr marL="701675" lvl="2" indent="-342900"/>
            <a:r>
              <a:rPr lang="en-US" dirty="0"/>
              <a:t>Available bandwidths: 1, 2, and 4 Mbit/s</a:t>
            </a:r>
          </a:p>
          <a:p>
            <a:pPr marL="701675" lvl="2" indent="-342900"/>
            <a:endParaRPr lang="en-US" dirty="0"/>
          </a:p>
          <a:p>
            <a:pPr marL="342900" lvl="1" indent="-342900"/>
            <a:r>
              <a:rPr lang="en-US" dirty="0"/>
              <a:t>Base metrics: Stalls, Bitrate, Adaptations, Buffer levels</a:t>
            </a:r>
            <a:endParaRPr lang="en-US" i="1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FA27E8A-2D57-BA40-8150-2F1B46D698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248" y="3003798"/>
            <a:ext cx="2025232" cy="12035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6231433-70FE-794E-9556-AE489E7E9288}"/>
              </a:ext>
            </a:extLst>
          </p:cNvPr>
          <p:cNvSpPr txBox="1"/>
          <p:nvPr/>
        </p:nvSpPr>
        <p:spPr>
          <a:xfrm>
            <a:off x="7073385" y="4283821"/>
            <a:ext cx="1655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Open Movie: </a:t>
            </a:r>
          </a:p>
          <a:p>
            <a:pPr algn="ctr"/>
            <a:r>
              <a:rPr lang="de-DE" sz="1400" i="1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Elephants Dream</a:t>
            </a:r>
            <a:endParaRPr lang="de-DE" sz="1400" i="1" dirty="0">
              <a:solidFill>
                <a:srgbClr val="000064"/>
              </a:solidFill>
            </a:endParaRP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A3B5FAED-BEAA-B04E-920E-0A6DA0C887A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3F341B0-31ED-5542-BCCD-0AAFBB81048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120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MPTCP Handovers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Toggle LTE state based on online prediction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MPTCP kernel</a:t>
            </a:r>
            <a:r>
              <a:rPr lang="en-US" dirty="0"/>
              <a:t> implementation (v0.86) for Android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MultipathControl</a:t>
            </a:r>
            <a:r>
              <a:rPr lang="en-US" dirty="0">
                <a:solidFill>
                  <a:srgbClr val="000064"/>
                </a:solidFill>
              </a:rPr>
              <a:t> </a:t>
            </a:r>
            <a:r>
              <a:rPr lang="en-US" dirty="0"/>
              <a:t>(De </a:t>
            </a:r>
            <a:r>
              <a:rPr lang="en-US" dirty="0" err="1"/>
              <a:t>Coninck</a:t>
            </a:r>
            <a:r>
              <a:rPr lang="en-US" dirty="0"/>
              <a:t> et al.)</a:t>
            </a:r>
          </a:p>
          <a:p>
            <a:pPr marL="342900" lvl="1" indent="-342900"/>
            <a:r>
              <a:rPr lang="en-US" dirty="0"/>
              <a:t>Video server: MPTCP v0.92</a:t>
            </a:r>
          </a:p>
          <a:p>
            <a:pPr marL="701675" lvl="2" indent="-342900"/>
            <a:r>
              <a:rPr lang="en-US" i="1" dirty="0"/>
              <a:t>redundant</a:t>
            </a:r>
            <a:r>
              <a:rPr lang="en-US" dirty="0"/>
              <a:t> scheduler</a:t>
            </a:r>
          </a:p>
          <a:p>
            <a:pPr marL="701675" lvl="2" indent="-342900"/>
            <a:r>
              <a:rPr lang="en-US" i="1" dirty="0" err="1"/>
              <a:t>fullmesh</a:t>
            </a:r>
            <a:r>
              <a:rPr lang="en-US" dirty="0"/>
              <a:t> path manager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B094B40A-507D-0444-B47B-C6157A426F2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776D8383-CC3B-384E-8332-5230013041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0282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Scenarios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5729658" cy="3546516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Four scenarios:</a:t>
            </a:r>
          </a:p>
          <a:p>
            <a:pPr marL="701675" lvl="2" indent="-342900"/>
            <a:r>
              <a:rPr lang="en-US" dirty="0"/>
              <a:t>Leaving the office (1) </a:t>
            </a:r>
          </a:p>
          <a:p>
            <a:pPr marL="701675" lvl="2" indent="-342900"/>
            <a:r>
              <a:rPr lang="en-US" dirty="0"/>
              <a:t>Visiting a colleague (2) </a:t>
            </a:r>
          </a:p>
          <a:p>
            <a:pPr marL="701675" lvl="2" indent="-342900"/>
            <a:r>
              <a:rPr lang="en-US" dirty="0"/>
              <a:t>Using the staircase (3) </a:t>
            </a:r>
          </a:p>
          <a:p>
            <a:pPr marL="701675" lvl="2" indent="-342900"/>
            <a:r>
              <a:rPr lang="en-US" dirty="0"/>
              <a:t>Wi-Fi roaming support (4)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Three connectivity modes: </a:t>
            </a:r>
          </a:p>
          <a:p>
            <a:pPr marL="701675" lvl="2" indent="-342900"/>
            <a:r>
              <a:rPr lang="en-US" dirty="0"/>
              <a:t>Android, MPTCP, Seamless </a:t>
            </a:r>
          </a:p>
          <a:p>
            <a:pPr marL="342900" lvl="1" indent="-342900"/>
            <a:r>
              <a:rPr lang="en-US" dirty="0"/>
              <a:t>Nexus 5, Android 4.4.2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4D22FA0-2C00-5A49-95CC-1197B3EB66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24128" y="1151688"/>
            <a:ext cx="3233852" cy="356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401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DE4BAF7E-8BA2-834A-B1AC-027D5E572E06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3600" i="1" dirty="0"/>
              <a:t>Demo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D879C51-84E0-134A-806C-632F243F8CE5}"/>
              </a:ext>
            </a:extLst>
          </p:cNvPr>
          <p:cNvSpPr txBox="1"/>
          <p:nvPr/>
        </p:nvSpPr>
        <p:spPr>
          <a:xfrm>
            <a:off x="3272160" y="3291830"/>
            <a:ext cx="2599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400" dirty="0" err="1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youtu.be</a:t>
            </a:r>
            <a:r>
              <a:rPr lang="en-US" sz="1400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/E0CFLk82s6s</a:t>
            </a:r>
            <a:endParaRPr lang="en-US" sz="1400" dirty="0">
              <a:solidFill>
                <a:srgbClr val="000064"/>
              </a:solidFill>
            </a:endParaRP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18476294-F171-3A4E-AF20-81ACBFD8A7B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8DD0FFF2-42DD-A641-80BF-13980769F1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3758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2447294" cy="3359957"/>
          </a:xfrm>
        </p:spPr>
        <p:txBody>
          <a:bodyPr anchor="ctr"/>
          <a:lstStyle/>
          <a:p>
            <a:pPr marL="0" indent="0" algn="ctr"/>
            <a:r>
              <a:rPr lang="en-US" dirty="0"/>
              <a:t>Communication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Information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Entertainment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577525" y="2019046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Introduction: Smartphones - Daily Companions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9872" y="1248423"/>
            <a:ext cx="1799221" cy="3421937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69D0EFE8-442B-104D-B05C-956B704B6A31}"/>
              </a:ext>
            </a:extLst>
          </p:cNvPr>
          <p:cNvSpPr txBox="1">
            <a:spLocks/>
          </p:cNvSpPr>
          <p:nvPr/>
        </p:nvSpPr>
        <p:spPr bwMode="auto">
          <a:xfrm>
            <a:off x="6019870" y="1185474"/>
            <a:ext cx="2447294" cy="3359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Wi-Fi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/>
              <a:t>Cellular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>
                <a:sym typeface="Wingdings" pitchFamily="2" charset="2"/>
              </a:rPr>
              <a:t></a:t>
            </a:r>
            <a:r>
              <a:rPr lang="en-US" kern="0" dirty="0"/>
              <a:t> Handover</a:t>
            </a:r>
          </a:p>
        </p:txBody>
      </p:sp>
    </p:spTree>
    <p:extLst>
      <p:ext uri="{BB962C8B-B14F-4D97-AF65-F5344CB8AC3E}">
        <p14:creationId xmlns:p14="http://schemas.microsoft.com/office/powerpoint/2010/main" val="4243933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feld 11">
            <a:extLst>
              <a:ext uri="{FF2B5EF4-FFF2-40B4-BE49-F238E27FC236}">
                <a16:creationId xmlns:a16="http://schemas.microsoft.com/office/drawing/2014/main" id="{C79DE51A-FE1F-B245-8F98-706A369865D3}"/>
              </a:ext>
            </a:extLst>
          </p:cNvPr>
          <p:cNvSpPr txBox="1"/>
          <p:nvPr/>
        </p:nvSpPr>
        <p:spPr>
          <a:xfrm>
            <a:off x="1319349" y="6662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C10919B-E2C2-9A49-B3CF-6C8A10C44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8" name="hoechst2019learning-demo">
            <a:hlinkClick r:id="" action="ppaction://media"/>
            <a:extLst>
              <a:ext uri="{FF2B5EF4-FFF2-40B4-BE49-F238E27FC236}">
                <a16:creationId xmlns:a16="http://schemas.microsoft.com/office/drawing/2014/main" id="{62FEF8AD-5F23-0B45-AB65-86904B4864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2677" y="1809"/>
            <a:ext cx="9141323" cy="5141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610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6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6C3FFA79-668C-DD42-9B0A-DEE4C4332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253"/>
          <a:stretch/>
        </p:blipFill>
        <p:spPr>
          <a:xfrm>
            <a:off x="107504" y="1419622"/>
            <a:ext cx="8873005" cy="122413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101A85B-533E-3349-9FC7-8B687110CB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747"/>
          <a:stretch/>
        </p:blipFill>
        <p:spPr>
          <a:xfrm>
            <a:off x="107504" y="2991338"/>
            <a:ext cx="8873005" cy="1236596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EAB90332-E3FF-A34A-A6B8-9744B8C16311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Overview of Experimental Results</a:t>
            </a:r>
          </a:p>
        </p:txBody>
      </p:sp>
    </p:spTree>
    <p:extLst>
      <p:ext uri="{BB962C8B-B14F-4D97-AF65-F5344CB8AC3E}">
        <p14:creationId xmlns:p14="http://schemas.microsoft.com/office/powerpoint/2010/main" val="250951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07A6413-6E49-7642-BE15-CB3F8D10A2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9772" y="1207670"/>
            <a:ext cx="4887800" cy="3088200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 err="1"/>
              <a:t>MOS</a:t>
            </a:r>
            <a:r>
              <a:rPr lang="en-US" i="1" kern="0" baseline="-25000" dirty="0" err="1"/>
              <a:t>combined</a:t>
            </a:r>
            <a:r>
              <a:rPr lang="en-US" i="1" kern="0" dirty="0"/>
              <a:t> </a:t>
            </a:r>
            <a:r>
              <a:rPr lang="en-US" kern="0" dirty="0"/>
              <a:t>values grouped to connectivity modes and scenarios</a:t>
            </a:r>
          </a:p>
        </p:txBody>
      </p:sp>
    </p:spTree>
    <p:extLst>
      <p:ext uri="{BB962C8B-B14F-4D97-AF65-F5344CB8AC3E}">
        <p14:creationId xmlns:p14="http://schemas.microsoft.com/office/powerpoint/2010/main" val="26621532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 approach for Wi-Fi loss prediction</a:t>
            </a:r>
          </a:p>
          <a:p>
            <a:pPr marL="701675" lvl="2" indent="-342900"/>
            <a:r>
              <a:rPr lang="en-US" dirty="0"/>
              <a:t>Precision of up to 0.97; Recall of up to 0.98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Promising results with MPTCP-based handovers</a:t>
            </a:r>
          </a:p>
          <a:p>
            <a:pPr marL="701675" lvl="2" indent="-342900"/>
            <a:r>
              <a:rPr lang="en-US" dirty="0" err="1"/>
              <a:t>QoE</a:t>
            </a:r>
            <a:r>
              <a:rPr lang="en-US" dirty="0"/>
              <a:t> improvements of 2.7 to 3.8 in certain scenarios</a:t>
            </a:r>
          </a:p>
          <a:p>
            <a:pPr marL="701675" lvl="2" indent="-342900"/>
            <a:r>
              <a:rPr lang="en-US" dirty="0"/>
              <a:t>Lower cellular data usage (50%) compared to traditional MPTCP handovers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5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Enlarge sensor variety: from contextual sensors to domain specific sensors, i.e., to detect high network load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Online learning on smartphones</a:t>
            </a:r>
          </a:p>
          <a:p>
            <a:pPr marL="701675" lvl="2" indent="-342900"/>
            <a:r>
              <a:rPr lang="en-US" dirty="0"/>
              <a:t>User-specific models, e.g., user / access point combinations</a:t>
            </a:r>
          </a:p>
          <a:p>
            <a:pPr marL="342900" lvl="1" indent="-342900"/>
            <a:r>
              <a:rPr lang="en-US" dirty="0"/>
              <a:t>Multi-RAT handover predictions (Wi-Fi, 3G, LTE, 5G, …)</a:t>
            </a:r>
          </a:p>
          <a:p>
            <a:pPr marL="342900" lvl="1" indent="-342900"/>
            <a:r>
              <a:rPr lang="en-US" dirty="0"/>
              <a:t>Hardware / low-level implementations</a:t>
            </a:r>
          </a:p>
          <a:p>
            <a:pPr marL="701675" lvl="2" indent="-342900"/>
            <a:r>
              <a:rPr lang="en-US" dirty="0"/>
              <a:t>Smartphone sensor hub, lightweight neural networks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00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One more thing…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CBA733C-7FC6-A94A-97B2-09F9FA61A3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851" y="1515895"/>
            <a:ext cx="2499742" cy="2499742"/>
          </a:xfrm>
          <a:prstGeom prst="rect">
            <a:avLst/>
          </a:prstGeom>
        </p:spPr>
      </p:pic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A6ED1D23-40B9-4C49-ACD9-EF8F56482105}"/>
              </a:ext>
            </a:extLst>
          </p:cNvPr>
          <p:cNvSpPr txBox="1">
            <a:spLocks/>
          </p:cNvSpPr>
          <p:nvPr/>
        </p:nvSpPr>
        <p:spPr bwMode="auto">
          <a:xfrm>
            <a:off x="181500" y="4227934"/>
            <a:ext cx="6978445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umr-ds.github.io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seamcon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kern="0" dirty="0">
              <a:solidFill>
                <a:srgbClr val="0000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254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FD39F8CC-38CB-E141-9DA8-20039879B11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1800" i="1" dirty="0"/>
              <a:t>Time </a:t>
            </a:r>
            <a:r>
              <a:rPr lang="de-DE" sz="1800" i="1" dirty="0" err="1"/>
              <a:t>for</a:t>
            </a:r>
            <a:endParaRPr lang="de-DE" sz="1800" i="1" dirty="0"/>
          </a:p>
          <a:p>
            <a:pPr algn="ctr"/>
            <a:r>
              <a:rPr lang="de-DE" sz="3600" dirty="0" err="1"/>
              <a:t>Questions</a:t>
            </a:r>
            <a:endParaRPr lang="de-DE" sz="3600" dirty="0"/>
          </a:p>
          <a:p>
            <a:pPr algn="ctr"/>
            <a:endParaRPr lang="de-DE" sz="3600" i="1" dirty="0"/>
          </a:p>
        </p:txBody>
      </p:sp>
    </p:spTree>
    <p:extLst>
      <p:ext uri="{BB962C8B-B14F-4D97-AF65-F5344CB8AC3E}">
        <p14:creationId xmlns:p14="http://schemas.microsoft.com/office/powerpoint/2010/main" val="36874004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User-based Data Split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A538669-D7EC-624A-8CFF-C8FBE9171C8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1679977"/>
          </a:xfrm>
        </p:spPr>
        <p:txBody>
          <a:bodyPr/>
          <a:lstStyle/>
          <a:p>
            <a:pPr marL="342900" lvl="1" indent="-342900"/>
            <a:r>
              <a:rPr lang="en-US" i="1" dirty="0"/>
              <a:t>Full Feature Vector: </a:t>
            </a:r>
            <a:r>
              <a:rPr lang="en-US" dirty="0"/>
              <a:t>0.91, 0.72, and 0.68 precision in the Wi-Fi loss class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i="1" dirty="0"/>
              <a:t>Reduced Feature Vector: </a:t>
            </a:r>
            <a:r>
              <a:rPr lang="en-US" dirty="0"/>
              <a:t>0.93, 0.92, and 0.79 precision in the Wi-Fi loss class  </a:t>
            </a:r>
          </a:p>
        </p:txBody>
      </p:sp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C1E821CB-B075-744C-9720-44D202A6EC1D}"/>
              </a:ext>
            </a:extLst>
          </p:cNvPr>
          <p:cNvSpPr txBox="1">
            <a:spLocks/>
          </p:cNvSpPr>
          <p:nvPr/>
        </p:nvSpPr>
        <p:spPr bwMode="auto">
          <a:xfrm>
            <a:off x="180490" y="2863250"/>
            <a:ext cx="8783020" cy="191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2900" lvl="1" indent="-342900"/>
            <a:r>
              <a:rPr lang="en-US" kern="0" dirty="0"/>
              <a:t>Neural networks are capable of predicting Wi-Fi loss.</a:t>
            </a:r>
          </a:p>
          <a:p>
            <a:pPr marL="701675" lvl="2" indent="-342900"/>
            <a:r>
              <a:rPr lang="en-US" kern="0" dirty="0"/>
              <a:t>The </a:t>
            </a:r>
            <a:r>
              <a:rPr lang="en-US" i="1" kern="0" dirty="0"/>
              <a:t>Reduced Feature Vector </a:t>
            </a:r>
            <a:r>
              <a:rPr lang="en-US" kern="0" dirty="0"/>
              <a:t>generalizes better;</a:t>
            </a:r>
          </a:p>
          <a:p>
            <a:pPr marL="701675" lvl="2" indent="-342900"/>
            <a:r>
              <a:rPr lang="en-US" kern="0" dirty="0"/>
              <a:t>per-user training significantly improves the results.</a:t>
            </a:r>
          </a:p>
          <a:p>
            <a:pPr marL="342900" lvl="1" indent="-342900"/>
            <a:r>
              <a:rPr lang="en-US" kern="0" dirty="0"/>
              <a:t>Overall best performance: </a:t>
            </a:r>
            <a:r>
              <a:rPr lang="en-US" i="1" kern="0" dirty="0"/>
              <a:t>NN 3 </a:t>
            </a:r>
            <a:r>
              <a:rPr lang="en-US" kern="0" dirty="0"/>
              <a:t>with the </a:t>
            </a:r>
            <a:r>
              <a:rPr lang="en-US" i="1" kern="0" dirty="0"/>
              <a:t>Reduced Feature Vector</a:t>
            </a:r>
            <a:r>
              <a:rPr lang="en-US" kern="0" dirty="0"/>
              <a:t> </a:t>
            </a: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3855879E-6A64-1E48-A889-675323931E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23DF7D49-5500-2149-A718-FCB4E0B428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53847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2C19527-ED0C-0640-8129-7451E57C1D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61962" y="1995686"/>
            <a:ext cx="6420080" cy="1584175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50983249-6A95-004F-9D22-5171EC5B8B74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dirty="0"/>
              <a:t>Mean Opinion Score as </a:t>
            </a:r>
            <a:r>
              <a:rPr lang="en-US" dirty="0" err="1"/>
              <a:t>QoE</a:t>
            </a:r>
            <a:r>
              <a:rPr lang="en-US" dirty="0"/>
              <a:t> Metric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492766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/>
              <a:t>Stock and Seamless in Scenario 3</a:t>
            </a:r>
            <a:endParaRPr lang="en-US" kern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CD4F655-1446-B445-BC2B-F47DC2C69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576" y="1140591"/>
            <a:ext cx="4032448" cy="261029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D3A3092-15DD-8842-83CC-24AFE00C83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88024" y="1140591"/>
            <a:ext cx="4032448" cy="2610290"/>
          </a:xfrm>
          <a:prstGeom prst="rect">
            <a:avLst/>
          </a:prstGeom>
        </p:spPr>
      </p:pic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2EDDE98A-774B-2C43-A004-668C3E5DF979}"/>
              </a:ext>
            </a:extLst>
          </p:cNvPr>
          <p:cNvSpPr txBox="1">
            <a:spLocks/>
          </p:cNvSpPr>
          <p:nvPr/>
        </p:nvSpPr>
        <p:spPr bwMode="auto">
          <a:xfrm>
            <a:off x="1119297" y="3838429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a) </a:t>
            </a:r>
            <a:r>
              <a:rPr lang="en-US" i="1" kern="0" dirty="0"/>
              <a:t>Stock Android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BDB8DD0D-5640-6A4E-B7C3-3E087E6A51A5}"/>
              </a:ext>
            </a:extLst>
          </p:cNvPr>
          <p:cNvSpPr txBox="1">
            <a:spLocks/>
          </p:cNvSpPr>
          <p:nvPr/>
        </p:nvSpPr>
        <p:spPr bwMode="auto">
          <a:xfrm>
            <a:off x="5151745" y="3838428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b) </a:t>
            </a:r>
            <a:r>
              <a:rPr lang="en-US" i="1" kern="0" dirty="0"/>
              <a:t>Seamless</a:t>
            </a:r>
          </a:p>
        </p:txBody>
      </p:sp>
    </p:spTree>
    <p:extLst>
      <p:ext uri="{BB962C8B-B14F-4D97-AF65-F5344CB8AC3E}">
        <p14:creationId xmlns:p14="http://schemas.microsoft.com/office/powerpoint/2010/main" val="3164515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Vertical Handovers Today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are performed reactively:</a:t>
            </a:r>
          </a:p>
          <a:p>
            <a:pPr marL="701675" lvl="2" indent="-342900"/>
            <a:r>
              <a:rPr lang="en-US" dirty="0"/>
              <a:t>Based on weak RSSI or high packet loss</a:t>
            </a:r>
          </a:p>
          <a:p>
            <a:pPr marL="701675" lvl="2" indent="-342900"/>
            <a:r>
              <a:rPr lang="en-US" dirty="0"/>
              <a:t>Change of default gateway</a:t>
            </a:r>
          </a:p>
          <a:p>
            <a:pPr marL="881062" lvl="3" indent="-342900"/>
            <a:r>
              <a:rPr lang="en-US" dirty="0"/>
              <a:t>Application has to deal with connection loss</a:t>
            </a:r>
          </a:p>
          <a:p>
            <a:pPr marL="881062" lvl="3" indent="-342900"/>
            <a:endParaRPr lang="en-US" dirty="0"/>
          </a:p>
          <a:p>
            <a:pPr marL="342900" lvl="1" indent="-342900"/>
            <a:r>
              <a:rPr lang="en-US" dirty="0"/>
              <a:t>Multipath-TCP enables seamless handovers</a:t>
            </a:r>
          </a:p>
          <a:p>
            <a:pPr marL="701675" lvl="2" indent="-342900"/>
            <a:r>
              <a:rPr lang="en-US" dirty="0"/>
              <a:t>Multiple </a:t>
            </a:r>
            <a:r>
              <a:rPr lang="en-US" dirty="0" err="1"/>
              <a:t>subflows</a:t>
            </a:r>
            <a:r>
              <a:rPr lang="en-US" dirty="0"/>
              <a:t> on all available network interfaces</a:t>
            </a:r>
          </a:p>
          <a:p>
            <a:pPr marL="701675" lvl="2" indent="-342900"/>
            <a:r>
              <a:rPr lang="en-US" dirty="0"/>
              <a:t>Drawback: energy usage, use of limited data plans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E2A0F16-7C5B-F743-911A-70EB1FDE42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834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Power consumption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Power consumption across different connectivity modes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5D0DECC-032E-E14B-911F-58E84769C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15716" y="1313738"/>
            <a:ext cx="5112568" cy="297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61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Contributions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data-driven, proactive approach for seamless vertical Wi-Fi/cellular handovers</a:t>
            </a:r>
          </a:p>
          <a:p>
            <a:pPr marL="342900" lvl="1" indent="-342900"/>
            <a:r>
              <a:rPr lang="en-US" dirty="0"/>
              <a:t>Multiple heterogeneous smartphone sensors to predict Wi-Fi connection loss</a:t>
            </a:r>
          </a:p>
          <a:p>
            <a:pPr marL="342900" lvl="1" indent="-342900"/>
            <a:r>
              <a:rPr lang="en-US" dirty="0"/>
              <a:t>Multipath-TCP based seamless connection handover</a:t>
            </a:r>
          </a:p>
          <a:p>
            <a:pPr marL="342900" lvl="1" indent="-342900"/>
            <a:r>
              <a:rPr lang="en-US" dirty="0"/>
              <a:t>Experimental evaluation based on Quality of Experience</a:t>
            </a:r>
          </a:p>
          <a:p>
            <a:pPr marL="342900" lvl="1" indent="-342900"/>
            <a:r>
              <a:rPr lang="en-US" dirty="0"/>
              <a:t>Open demo implementation and experimental artifacts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3B6881C-6255-6749-A760-258974CD85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3788" y="1116634"/>
            <a:ext cx="17907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8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Overview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91E2AC7-159D-0848-A681-640EC0A62498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700" y="1188449"/>
            <a:ext cx="4776599" cy="3532693"/>
          </a:xfrm>
        </p:spPr>
      </p:pic>
    </p:spTree>
    <p:extLst>
      <p:ext uri="{BB962C8B-B14F-4D97-AF65-F5344CB8AC3E}">
        <p14:creationId xmlns:p14="http://schemas.microsoft.com/office/powerpoint/2010/main" val="2237548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Smartphone Sensor Readings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EAEE3F66-9BD5-7640-984D-727AB6A46AE1}"/>
              </a:ext>
            </a:extLst>
          </p:cNvPr>
          <p:cNvSpPr txBox="1"/>
          <p:nvPr/>
        </p:nvSpPr>
        <p:spPr>
          <a:xfrm>
            <a:off x="180490" y="1200283"/>
            <a:ext cx="4514008" cy="3330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Wi-Fi Properties       </a:t>
            </a:r>
            <a:r>
              <a:rPr lang="en-US" dirty="0">
                <a:solidFill>
                  <a:srgbClr val="5FB760"/>
                </a:solidFill>
              </a:rPr>
              <a:t>Linear Acceleration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E15D5D"/>
                </a:solidFill>
              </a:rPr>
              <a:t>Spatial Orientation     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Ringer Mode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Wi-Fi Access Points      </a:t>
            </a:r>
            <a:r>
              <a:rPr lang="en-US" dirty="0">
                <a:solidFill>
                  <a:srgbClr val="5698C7"/>
                </a:solidFill>
              </a:rPr>
              <a:t>Power State</a:t>
            </a:r>
            <a:r>
              <a:rPr lang="en-US" dirty="0"/>
              <a:t>      </a:t>
            </a:r>
            <a:r>
              <a:rPr lang="en-US" dirty="0">
                <a:solidFill>
                  <a:srgbClr val="FF9E4A"/>
                </a:solidFill>
              </a:rPr>
              <a:t>Magnetic Field</a:t>
            </a:r>
            <a:r>
              <a:rPr lang="en-US" dirty="0"/>
              <a:t>     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Audio State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Step Counter     Bluetooth Neighborhood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Gravity     </a:t>
            </a:r>
            <a:r>
              <a:rPr lang="en-US" dirty="0"/>
              <a:t> </a:t>
            </a:r>
            <a:r>
              <a:rPr lang="en-US" dirty="0">
                <a:solidFill>
                  <a:srgbClr val="AF8CCE"/>
                </a:solidFill>
              </a:rPr>
              <a:t>Atmospheric Pressure</a:t>
            </a:r>
            <a:endParaRPr lang="en-US" dirty="0"/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CE0E97A4-2338-F245-89B0-73B59C4752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" t="9521" r="66849" b="51716"/>
          <a:stretch/>
        </p:blipFill>
        <p:spPr bwMode="auto">
          <a:xfrm>
            <a:off x="6804248" y="1347614"/>
            <a:ext cx="648072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521B7B0-CDC6-E847-A7AF-317EE1427C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189" y="1120418"/>
            <a:ext cx="17907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73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 Data Example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7E4DCAA-C784-0046-9AE1-5AEA979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68" y="1119188"/>
            <a:ext cx="5472607" cy="3648405"/>
          </a:xfrm>
          <a:prstGeom prst="rect">
            <a:avLst/>
          </a:prstGeom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F53AF5ED-6AFB-664D-9358-CA1F8BCF7DC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FCD5013A-E1AD-5140-B801-0B7B7E9DF1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" t="9521" r="66849" b="51716"/>
          <a:stretch/>
        </p:blipFill>
        <p:spPr bwMode="auto">
          <a:xfrm>
            <a:off x="6804248" y="1347614"/>
            <a:ext cx="648072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5464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20 GB of sensor data from five different users</a:t>
            </a:r>
          </a:p>
          <a:p>
            <a:pPr marL="815975" lvl="2" indent="-457200"/>
            <a:r>
              <a:rPr lang="en-US" dirty="0"/>
              <a:t>Running for the whole day – daily lives of users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900,000 unique samples, collected in three months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Training and test set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Random split of all available samples (70:30)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User-based split: learn with some users, test with the others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8261B793-747C-1241-9534-A58AFDA6A83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EC2F18A2-6B35-FB49-88A4-AB4FAA6678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62" t="9520" r="4936" b="52583"/>
          <a:stretch/>
        </p:blipFill>
        <p:spPr bwMode="auto">
          <a:xfrm>
            <a:off x="8388424" y="1347614"/>
            <a:ext cx="463476" cy="633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0443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Observation &amp; Prediction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12E5836-72DE-7545-BBF0-848110A25436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086" y="1287678"/>
            <a:ext cx="5722086" cy="3452566"/>
          </a:xfrm>
        </p:spPr>
      </p:pic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70444ACF-86D4-BD46-9CAD-7E426A6B55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D535A818-825C-2140-AC79-84399D9B6C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49" t="53115" r="3392" b="1118"/>
          <a:stretch/>
        </p:blipFill>
        <p:spPr bwMode="auto">
          <a:xfrm>
            <a:off x="8324850" y="2076450"/>
            <a:ext cx="56197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7456129"/>
      </p:ext>
    </p:extLst>
  </p:cSld>
  <p:clrMapOvr>
    <a:masterClrMapping/>
  </p:clrMapOvr>
</p:sld>
</file>

<file path=ppt/theme/theme1.xml><?xml version="1.0" encoding="utf-8"?>
<a:theme xmlns:a="http://schemas.openxmlformats.org/drawingml/2006/main" name="Präsentationsvorlage_BWL9">
  <a:themeElements>
    <a:clrScheme name="v1_TUD_Präsentation_ro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1_TUD_Präsentation_ro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1_TUD_Präsentation_r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Präsentationsvorlage_BWL9</Template>
  <TotalTime>0</TotalTime>
  <Words>2460</Words>
  <Application>Microsoft Macintosh PowerPoint</Application>
  <PresentationFormat>Bildschirmpräsentation (16:9)</PresentationFormat>
  <Paragraphs>403</Paragraphs>
  <Slides>30</Slides>
  <Notes>30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5" baseType="lpstr">
      <vt:lpstr>Arial</vt:lpstr>
      <vt:lpstr>Bitstream Charter</vt:lpstr>
      <vt:lpstr>Stafford</vt:lpstr>
      <vt:lpstr>Wingdings</vt:lpstr>
      <vt:lpstr>Präsentationsvorlage_BWL9</vt:lpstr>
      <vt:lpstr> Learning Wi-Fi Connection Loss Predictions for Seamless Vertical Handovers Using Multipath TCP </vt:lpstr>
      <vt:lpstr>Introduction: Smartphones - Daily Companions</vt:lpstr>
      <vt:lpstr>Introduction: Vertical Handovers Today</vt:lpstr>
      <vt:lpstr>Introduction: Contributions</vt:lpstr>
      <vt:lpstr>Conceptual Overview</vt:lpstr>
      <vt:lpstr>Smartphone Sensor Readings</vt:lpstr>
      <vt:lpstr>Sensor Data Example</vt:lpstr>
      <vt:lpstr>Data Collection</vt:lpstr>
      <vt:lpstr>Feature Selection: Observation &amp; Prediction</vt:lpstr>
      <vt:lpstr>Feature Selection: Input Vectors</vt:lpstr>
      <vt:lpstr>Machine Learning: Random Forest</vt:lpstr>
      <vt:lpstr>Machine Learning: Neural Networks</vt:lpstr>
      <vt:lpstr>Model Evaluation: Random Data Split</vt:lpstr>
      <vt:lpstr>Model Evaluation: Example</vt:lpstr>
      <vt:lpstr>Online Prediction: Mobile Application</vt:lpstr>
      <vt:lpstr>Online Prediction: DASH.js Video</vt:lpstr>
      <vt:lpstr>Online Prediction: MPTCP Handovers</vt:lpstr>
      <vt:lpstr>Experimental Evaluation: Scenarios</vt:lpstr>
      <vt:lpstr>Online Prediction</vt:lpstr>
      <vt:lpstr>PowerPoint-Präsentation</vt:lpstr>
      <vt:lpstr>Experimental Evaluation</vt:lpstr>
      <vt:lpstr>Experimental Evaluation: QoE Results</vt:lpstr>
      <vt:lpstr>Conclusion</vt:lpstr>
      <vt:lpstr>Future Work</vt:lpstr>
      <vt:lpstr>One more thing…</vt:lpstr>
      <vt:lpstr>The End</vt:lpstr>
      <vt:lpstr>Model Evaluation: User-based Data Split</vt:lpstr>
      <vt:lpstr>Experimental Evaluation</vt:lpstr>
      <vt:lpstr>Experimental Evaluation: QoE Results</vt:lpstr>
      <vt:lpstr>Experimental Evaluation: Power consumption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Moritz Lohse</dc:creator>
  <cp:lastModifiedBy>Jonas Höchst</cp:lastModifiedBy>
  <cp:revision>176</cp:revision>
  <cp:lastPrinted>2019-10-12T11:14:55Z</cp:lastPrinted>
  <dcterms:created xsi:type="dcterms:W3CDTF">2009-12-23T09:42:49Z</dcterms:created>
  <dcterms:modified xsi:type="dcterms:W3CDTF">2019-10-15T08:26:02Z</dcterms:modified>
</cp:coreProperties>
</file>

<file path=docProps/thumbnail.jpeg>
</file>